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57" r:id="rId4"/>
    <p:sldId id="276" r:id="rId5"/>
    <p:sldId id="263" r:id="rId6"/>
    <p:sldId id="266" r:id="rId7"/>
    <p:sldId id="270" r:id="rId8"/>
    <p:sldId id="277" r:id="rId9"/>
    <p:sldId id="271" r:id="rId10"/>
    <p:sldId id="273" r:id="rId11"/>
    <p:sldId id="275" r:id="rId12"/>
    <p:sldId id="262" r:id="rId1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7912" autoAdjust="0"/>
  </p:normalViewPr>
  <p:slideViewPr>
    <p:cSldViewPr snapToGrid="0">
      <p:cViewPr varScale="1">
        <p:scale>
          <a:sx n="111" d="100"/>
          <a:sy n="111" d="100"/>
        </p:scale>
        <p:origin x="1104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28306-A5C7-4CEA-A0F0-D4A26BF102E5}" type="datetimeFigureOut">
              <a:rPr lang="hr-HR" smtClean="0"/>
              <a:t>12.3.2021.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E6458-FA1D-439F-98F9-CEBCC641B1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1141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38630-5AF8-4756-A75E-C115F782F735}" type="datetimeFigureOut">
              <a:rPr lang="hr-HR" smtClean="0"/>
              <a:pPr/>
              <a:t>12.3.2021.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81C93-D85A-4539-9701-44497C90401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5716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81C93-D85A-4539-9701-44497C904012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81C93-D85A-4539-9701-44497C904012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5"/>
            <a:ext cx="9906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493" y="2404534"/>
            <a:ext cx="63106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493" y="4050835"/>
            <a:ext cx="63106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CS"/>
              <a:t>Veljača, 2018.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334" y="6041364"/>
            <a:ext cx="51168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5" y="609600"/>
            <a:ext cx="6984793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470400"/>
            <a:ext cx="6984793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CS"/>
              <a:t>Veljača, 2018.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334" y="6041364"/>
            <a:ext cx="51168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710" y="609600"/>
            <a:ext cx="657648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9989" y="3632201"/>
            <a:ext cx="586992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470400"/>
            <a:ext cx="6984793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CS"/>
              <a:t>Veljača, 2018.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334" y="6041364"/>
            <a:ext cx="51168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40269" y="790378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225572" y="2886556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5" y="1931988"/>
            <a:ext cx="6984793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527448"/>
            <a:ext cx="6984793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CS"/>
              <a:t>Veljača, 2018.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334" y="6041364"/>
            <a:ext cx="51168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710" y="609600"/>
            <a:ext cx="657648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50334" y="4013201"/>
            <a:ext cx="6984793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527448"/>
            <a:ext cx="6984793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CS"/>
              <a:t>Veljača, 2018.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334" y="6041364"/>
            <a:ext cx="51168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40269" y="790378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25572" y="2886556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12" y="609600"/>
            <a:ext cx="697791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50334" y="4013201"/>
            <a:ext cx="6984793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527448"/>
            <a:ext cx="6984793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CS"/>
              <a:t>Veljača, 2018.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334" y="6041364"/>
            <a:ext cx="51168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CS"/>
              <a:t>Veljača, 2018.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334" y="6041364"/>
            <a:ext cx="51168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3735" y="609601"/>
            <a:ext cx="1060104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0335" y="609600"/>
            <a:ext cx="5736371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CS"/>
              <a:t>Veljača, 2018.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334" y="6041364"/>
            <a:ext cx="51168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CS"/>
              <a:t>Veljača, 2018.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5" y="2700869"/>
            <a:ext cx="6984793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527448"/>
            <a:ext cx="6984793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CS"/>
              <a:t>Veljača, 2018.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334" y="6041364"/>
            <a:ext cx="51168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0335" y="2160589"/>
            <a:ext cx="3399529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5601" y="2160590"/>
            <a:ext cx="3399528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CS"/>
              <a:t>Veljača, 2018.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0334" y="6041364"/>
            <a:ext cx="51168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045" y="2160983"/>
            <a:ext cx="34008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45" y="2737246"/>
            <a:ext cx="3400819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34312" y="2160983"/>
            <a:ext cx="340081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34312" y="2737246"/>
            <a:ext cx="3400815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CS"/>
              <a:t>Veljača, 2018.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50334" y="6041364"/>
            <a:ext cx="51168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609600"/>
            <a:ext cx="6984793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CS"/>
              <a:t>Veljača, 2018.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0334" y="6041364"/>
            <a:ext cx="51168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CS"/>
              <a:t>Veljača, 2018.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0334" y="6041364"/>
            <a:ext cx="51168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3" y="1498604"/>
            <a:ext cx="3131804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877" y="514925"/>
            <a:ext cx="3667252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0333" y="2777069"/>
            <a:ext cx="313180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CS"/>
              <a:t>Veljača, 2018.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0334" y="6041364"/>
            <a:ext cx="51168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6" y="4800600"/>
            <a:ext cx="698479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0334" y="609600"/>
            <a:ext cx="6984793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0336" y="5367338"/>
            <a:ext cx="6984792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r-Latn-CS"/>
              <a:t>Veljača, 2018.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0334" y="6041364"/>
            <a:ext cx="511681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5"/>
            <a:ext cx="9906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0334" y="726510"/>
            <a:ext cx="6984793" cy="1203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4" y="2160590"/>
            <a:ext cx="6984793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4170" y="6041364"/>
            <a:ext cx="7409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r-Latn-CS" dirty="0"/>
              <a:t>Veljača, 2018.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9914" y="6041364"/>
            <a:ext cx="555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4" descr="1200px-Coat_of_arms_of_Zagreb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8705850" y="158330"/>
            <a:ext cx="832429" cy="892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8"/>
          <p:cNvSpPr txBox="1">
            <a:spLocks noChangeArrowheads="1"/>
          </p:cNvSpPr>
          <p:nvPr userDrawn="1"/>
        </p:nvSpPr>
        <p:spPr bwMode="auto">
          <a:xfrm>
            <a:off x="1100080" y="0"/>
            <a:ext cx="6229945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r-HR" sz="1400" b="1" dirty="0"/>
              <a:t>GRAD ZAGREB</a:t>
            </a:r>
          </a:p>
          <a:p>
            <a:pPr algn="ctr">
              <a:spcBef>
                <a:spcPct val="50000"/>
              </a:spcBef>
              <a:defRPr/>
            </a:pPr>
            <a:r>
              <a:rPr lang="hr-HR" sz="1400" b="1" dirty="0"/>
              <a:t>GRADSKI URED ZA GOSPODARSTVO, ENERGETIKU I ZAŠTITU OKOLIŠA</a:t>
            </a:r>
          </a:p>
        </p:txBody>
      </p:sp>
      <p:pic>
        <p:nvPicPr>
          <p:cNvPr id="30" name="Picture 7" descr="http://www.zagreb.hr/UserDocsImages/arhiva/okolis/obavijesti/mojzelenizagreb.JPG"/>
          <p:cNvPicPr>
            <a:picLocks noChangeAspect="1" noChangeArrowheads="1"/>
          </p:cNvPicPr>
          <p:nvPr userDrawn="1"/>
        </p:nvPicPr>
        <p:blipFill>
          <a:blip r:embed="rId19"/>
          <a:srcRect/>
          <a:stretch>
            <a:fillRect/>
          </a:stretch>
        </p:blipFill>
        <p:spPr bwMode="auto">
          <a:xfrm>
            <a:off x="1" y="6165850"/>
            <a:ext cx="98802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5"/>
          <p:cNvSpPr txBox="1">
            <a:spLocks noChangeArrowheads="1"/>
          </p:cNvSpPr>
          <p:nvPr userDrawn="1"/>
        </p:nvSpPr>
        <p:spPr bwMode="auto">
          <a:xfrm>
            <a:off x="1073735" y="6233568"/>
            <a:ext cx="19591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sz="800" dirty="0"/>
              <a:t>Radionica - Prijava podataka u Registar onečišćavanja okoliša – Internetska</a:t>
            </a:r>
            <a:r>
              <a:rPr lang="hr-HR" sz="800" baseline="0" dirty="0"/>
              <a:t> aplikacija ROO</a:t>
            </a:r>
            <a:endParaRPr lang="hr-HR" sz="800" dirty="0"/>
          </a:p>
        </p:txBody>
      </p:sp>
      <p:sp>
        <p:nvSpPr>
          <p:cNvPr id="31" name="Rectangle 2"/>
          <p:cNvSpPr txBox="1">
            <a:spLocks noChangeArrowheads="1"/>
          </p:cNvSpPr>
          <p:nvPr userDrawn="1"/>
        </p:nvSpPr>
        <p:spPr>
          <a:xfrm>
            <a:off x="3725069" y="6381750"/>
            <a:ext cx="173355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Veljača, 2018</a:t>
            </a:r>
            <a:r>
              <a:rPr kumimoji="0" lang="sr-Latn-C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ko.zagreb.h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ankica.pojatina@zagreb.h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oo.azo.hr/" TargetMode="External"/><Relationship Id="rId2" Type="http://schemas.openxmlformats.org/officeDocument/2006/relationships/hyperlink" Target="http://www.haop.h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724025"/>
            <a:ext cx="7410449" cy="2326811"/>
          </a:xfrm>
        </p:spPr>
        <p:txBody>
          <a:bodyPr/>
          <a:lstStyle/>
          <a:p>
            <a:pPr algn="ctr"/>
            <a:r>
              <a:rPr lang="sr-Latn-CS" altLang="x-none" sz="2800" b="1" dirty="0">
                <a:latin typeface="Times New Roman" pitchFamily="18" charset="0"/>
                <a:cs typeface="Times New Roman" panose="02020603050405020304" pitchFamily="18" charset="0"/>
              </a:rPr>
              <a:t>Prijava podataka u Registar </a:t>
            </a:r>
            <a:r>
              <a:rPr lang="sr-Latn-CS" altLang="x-non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onečišćavanja</a:t>
            </a:r>
            <a:r>
              <a:rPr lang="sr-Latn-CS" alt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okoliša - Nova </a:t>
            </a:r>
            <a:r>
              <a:rPr lang="sr-Latn-CS" altLang="x-non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internetska</a:t>
            </a:r>
            <a:r>
              <a:rPr lang="sr-Latn-CS" alt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aplikacija ROO </a:t>
            </a:r>
            <a:br>
              <a:rPr lang="sr-Latn-CS" alt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CS" alt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CS" alt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CS" alt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CS" alt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CS" alt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INTERNETSKA  APLIKACIJA ROO </a:t>
            </a:r>
            <a:br>
              <a:rPr lang="sr-Latn-CS" alt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3470" y="4610099"/>
            <a:ext cx="7696605" cy="1362075"/>
          </a:xfrm>
        </p:spPr>
        <p:txBody>
          <a:bodyPr>
            <a:normAutofit/>
          </a:bodyPr>
          <a:lstStyle/>
          <a:p>
            <a:pPr algn="ctr"/>
            <a:endParaRPr lang="hr-HR" altLang="x-none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r-HR" altLang="x-none" b="1" dirty="0">
                <a:latin typeface="Times New Roman" pitchFamily="18" charset="0"/>
                <a:cs typeface="Times New Roman" pitchFamily="18" charset="0"/>
              </a:rPr>
              <a:t>Mr. sc. Ankica Pojatina </a:t>
            </a:r>
            <a:endParaRPr lang="sr-Latn-CS" altLang="x-none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sr-Latn-CS" altLang="x-none" dirty="0">
                <a:latin typeface="Times New Roman" pitchFamily="18" charset="0"/>
                <a:cs typeface="Times New Roman" pitchFamily="18" charset="0"/>
              </a:rPr>
              <a:t>Viša stručna </a:t>
            </a:r>
            <a:r>
              <a:rPr lang="sr-Latn-CS" altLang="x-none" dirty="0" err="1">
                <a:latin typeface="Times New Roman" pitchFamily="18" charset="0"/>
                <a:cs typeface="Times New Roman" pitchFamily="18" charset="0"/>
              </a:rPr>
              <a:t>savjetnica</a:t>
            </a:r>
            <a:r>
              <a:rPr lang="sr-Latn-CS" altLang="x-none" dirty="0">
                <a:latin typeface="Times New Roman" pitchFamily="18" charset="0"/>
                <a:cs typeface="Times New Roman" pitchFamily="18" charset="0"/>
              </a:rPr>
              <a:t>, Odjel za programsku potporu i okolišno održivi razvoj </a:t>
            </a:r>
          </a:p>
          <a:p>
            <a:pPr algn="ctr"/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7" descr="http://www.zagreb.hr/UserDocsImages/arhiva/okolis/obavijesti/mojzelenizagr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6124575"/>
            <a:ext cx="1046939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1200px-Coat_of_arms_of_Zagre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20149" y="150815"/>
            <a:ext cx="869355" cy="953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227932" y="9525"/>
            <a:ext cx="6229945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r-HR" sz="1400" b="1" dirty="0"/>
              <a:t>GRAD ZAGREB</a:t>
            </a:r>
          </a:p>
          <a:p>
            <a:pPr algn="ctr">
              <a:spcBef>
                <a:spcPct val="50000"/>
              </a:spcBef>
              <a:defRPr/>
            </a:pPr>
            <a:r>
              <a:rPr lang="hr-HR" sz="1400" b="1" dirty="0"/>
              <a:t>GRADSKI URED ZA GOSPODARSTVO, ENERGETIKU I ZAŠTITU OKOLIŠA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30836" y="6364843"/>
            <a:ext cx="162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BA" dirty="0">
                <a:latin typeface="Arial" pitchFamily="34" charset="0"/>
                <a:cs typeface="Arial" pitchFamily="34" charset="0"/>
              </a:rPr>
              <a:t>Veljača, 2018.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040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726510"/>
            <a:ext cx="6984793" cy="5307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3. Komunikacija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859" y="1714500"/>
            <a:ext cx="6984793" cy="4526889"/>
          </a:xfrm>
        </p:spPr>
        <p:txBody>
          <a:bodyPr>
            <a:noAutofit/>
          </a:bodyPr>
          <a:lstStyle/>
          <a:p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putem </a:t>
            </a:r>
            <a:r>
              <a:rPr lang="hr-HR" sz="2400" b="1" dirty="0" err="1">
                <a:latin typeface="Times New Roman" pitchFamily="18" charset="0"/>
                <a:cs typeface="Times New Roman" pitchFamily="18" charset="0"/>
              </a:rPr>
              <a:t>HelpDesk</a:t>
            </a:r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 –a –- obveznik ima mogućnost poslati poruku/upit kroz samu aplikaciju ROO (nalazi se u gornjem uglu aplikacije) </a:t>
            </a:r>
          </a:p>
          <a:p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sve važne informacije o ROO, kao i prezentacije s radionice su objavljene na službenim stranica Grada Zagreba </a:t>
            </a:r>
            <a:r>
              <a:rPr lang="hr-HR" sz="2400" b="1" dirty="0">
                <a:latin typeface="Times New Roman" pitchFamily="18" charset="0"/>
                <a:cs typeface="Times New Roman" pitchFamily="18" charset="0"/>
                <a:hlinkClick r:id="rId2"/>
              </a:rPr>
              <a:t>www.eko.zagreb.hr</a:t>
            </a:r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 u dijelu ZAŠTITAOKOLIŠA/ROO/Radionica  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726510"/>
            <a:ext cx="6984793" cy="44506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4. Primjeri ispunjavanja obrazaca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" y="1247776"/>
            <a:ext cx="7287477" cy="4793588"/>
          </a:xfrm>
        </p:spPr>
        <p:txBody>
          <a:bodyPr/>
          <a:lstStyle/>
          <a:p>
            <a:pPr marL="0" indent="0">
              <a:buNone/>
            </a:pPr>
            <a:r>
              <a:rPr lang="hr-HR" u="sng" dirty="0">
                <a:latin typeface="Times New Roman" pitchFamily="18" charset="0"/>
                <a:cs typeface="Times New Roman" pitchFamily="18" charset="0"/>
              </a:rPr>
              <a:t>Primjeri popunjavanja </a:t>
            </a:r>
          </a:p>
          <a:p>
            <a:pPr marL="0" indent="0">
              <a:buNone/>
            </a:pPr>
            <a:r>
              <a:rPr lang="hr-HR" u="sng" dirty="0">
                <a:latin typeface="Times New Roman" pitchFamily="18" charset="0"/>
                <a:cs typeface="Times New Roman" pitchFamily="18" charset="0"/>
              </a:rPr>
              <a:t>obrazaca:</a:t>
            </a:r>
          </a:p>
          <a:p>
            <a:pPr marL="0" indent="0">
              <a:buNone/>
            </a:pPr>
            <a:r>
              <a:rPr lang="hr-HR" u="sng">
                <a:latin typeface="Times New Roman" pitchFamily="18" charset="0"/>
                <a:cs typeface="Times New Roman" pitchFamily="18" charset="0"/>
              </a:rPr>
              <a:t> PI-Z, PI-V </a:t>
            </a:r>
            <a:r>
              <a:rPr lang="hr-HR" u="sng" dirty="0">
                <a:latin typeface="Times New Roman" pitchFamily="18" charset="0"/>
                <a:cs typeface="Times New Roman" pitchFamily="18" charset="0"/>
              </a:rPr>
              <a:t>i NO</a:t>
            </a:r>
          </a:p>
          <a:p>
            <a:pPr marL="0" indent="0">
              <a:buNone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Prijavljuje se:</a:t>
            </a:r>
          </a:p>
          <a:p>
            <a:pPr marL="0" indent="0">
              <a:buNone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- ispuštanje u zrak:</a:t>
            </a:r>
          </a:p>
          <a:p>
            <a:pPr marL="0" indent="0">
              <a:buNone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 – 1 ispust + 2 uređaja </a:t>
            </a:r>
          </a:p>
          <a:p>
            <a:pPr marL="0" indent="0">
              <a:buNone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- u vode: 1 ispust </a:t>
            </a:r>
          </a:p>
          <a:p>
            <a:pPr marL="0" indent="0">
              <a:buNone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- nastao otpad: </a:t>
            </a:r>
          </a:p>
          <a:p>
            <a:pPr>
              <a:buFontTx/>
              <a:buChar char="-"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2 neopasna i </a:t>
            </a:r>
          </a:p>
          <a:p>
            <a:pPr marL="0" indent="0">
              <a:buNone/>
            </a:pPr>
            <a:r>
              <a:rPr lang="hr-HR" dirty="0">
                <a:latin typeface="Times New Roman" pitchFamily="18" charset="0"/>
                <a:cs typeface="Times New Roman" pitchFamily="18" charset="0"/>
              </a:rPr>
              <a:t>1  opasni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272397"/>
              </p:ext>
            </p:extLst>
          </p:nvPr>
        </p:nvGraphicFramePr>
        <p:xfrm>
          <a:off x="2533651" y="1276350"/>
          <a:ext cx="5467350" cy="5555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2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6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ispust u zrak 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u vode 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nastanak otpada 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PI-Z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PI-V 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NO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3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Ispust ima 2 uređaja 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djelatnost 10 01 07 </a:t>
                      </a:r>
                      <a:r>
                        <a:rPr lang="hr-HR" sz="1000" dirty="0">
                          <a:effectLst/>
                        </a:rPr>
                        <a:t>proizvodnja kruha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ispust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pročišćavanje – fizikalnim postupcima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nastao otpad: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 neopasna – ne prelaze prag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15 01 06 mješ. amb. 0,065 t – i 15 01 02 plastika 2,05 t EKO FLOR  PLUS d.o.o. – postupak 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 opasni – prelazi prag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16 03 05* org. otpad -0,535 t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Kemis Termoclean d.o.o. izvoz 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6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prelazi prag ispuštanja  za: CO2, NO2 i CO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ukupna količina ispuštene vode 10 000 m3/god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hr-HR" sz="1000" dirty="0">
                          <a:effectLst/>
                        </a:rPr>
                        <a:t>utrošeno u tehnološki postupak 3 000 m3/god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dirty="0">
                          <a:effectLst/>
                        </a:rPr>
                        <a:t>analiza mjerenja: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- 101 ukupna </a:t>
                      </a:r>
                      <a:r>
                        <a:rPr lang="hr-HR" sz="1000" dirty="0" err="1">
                          <a:effectLst/>
                        </a:rPr>
                        <a:t>sus</a:t>
                      </a:r>
                      <a:r>
                        <a:rPr lang="hr-HR" sz="1000" dirty="0">
                          <a:effectLst/>
                        </a:rPr>
                        <a:t>. tvar 10 mg/l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-378 ukupno ugljikovodici 25 mg/l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4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obratiti pažnju na </a:t>
                      </a:r>
                      <a:r>
                        <a:rPr lang="hr-HR" sz="1000" dirty="0" err="1">
                          <a:effectLst/>
                        </a:rPr>
                        <a:t>toč</a:t>
                      </a:r>
                      <a:r>
                        <a:rPr lang="hr-HR" sz="1000" dirty="0">
                          <a:effectLst/>
                        </a:rPr>
                        <a:t>. 9 ukupna količina ispuštanja – količine po ispustima  se zbrajaju 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dirty="0">
                          <a:effectLst/>
                        </a:rPr>
                        <a:t> obratiti pažnju na </a:t>
                      </a:r>
                      <a:r>
                        <a:rPr lang="hr-HR" sz="1000" dirty="0" err="1">
                          <a:effectLst/>
                        </a:rPr>
                        <a:t>toč</a:t>
                      </a:r>
                      <a:r>
                        <a:rPr lang="hr-HR" sz="1000" dirty="0">
                          <a:effectLst/>
                        </a:rPr>
                        <a:t>. 9 u PI-2 obrascu ukupna količina ispuštanja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000" dirty="0">
                          <a:effectLst/>
                        </a:rPr>
                        <a:t> obratiti pažnju za slučaj prijave otpada koji</a:t>
                      </a:r>
                      <a:r>
                        <a:rPr lang="hr-HR" sz="1000" baseline="0" dirty="0">
                          <a:effectLst/>
                        </a:rPr>
                        <a:t> ne prelazi prag u PI-2 obrascu i nakon konačnog potvrđivanja prijave u ROO </a:t>
                      </a:r>
                      <a:endParaRPr lang="hr-HR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1" marR="6276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747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pPr marL="0" indent="0" algn="ctr">
              <a:buNone/>
            </a:pPr>
            <a:r>
              <a:rPr lang="hr-HR" sz="4000" b="1" dirty="0">
                <a:latin typeface="Times New Roman" pitchFamily="18" charset="0"/>
                <a:cs typeface="Times New Roman" pitchFamily="18" charset="0"/>
              </a:rPr>
              <a:t>HVALA NA POZORNOSTI !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err="1">
                <a:solidFill>
                  <a:schemeClr val="tx1"/>
                </a:solidFill>
              </a:rPr>
              <a:t>mr.sc</a:t>
            </a:r>
            <a:r>
              <a:rPr lang="hr-HR" dirty="0">
                <a:solidFill>
                  <a:schemeClr val="tx1"/>
                </a:solidFill>
              </a:rPr>
              <a:t>. Ankica Pojatina </a:t>
            </a:r>
          </a:p>
          <a:p>
            <a:pPr marL="0" indent="0">
              <a:buNone/>
            </a:pPr>
            <a:r>
              <a:rPr lang="hr-HR">
                <a:solidFill>
                  <a:schemeClr val="tx1"/>
                </a:solidFill>
              </a:rPr>
              <a:t>Viša stručna </a:t>
            </a:r>
            <a:r>
              <a:rPr lang="hr-HR" dirty="0">
                <a:solidFill>
                  <a:schemeClr val="tx1"/>
                </a:solidFill>
              </a:rPr>
              <a:t>savjetnica </a:t>
            </a: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  <a:hlinkClick r:id="rId2"/>
              </a:rPr>
              <a:t>E-mail: </a:t>
            </a:r>
            <a:r>
              <a:rPr lang="hr-HR" dirty="0" err="1">
                <a:solidFill>
                  <a:schemeClr val="tx1"/>
                </a:solidFill>
                <a:hlinkClick r:id="rId2"/>
              </a:rPr>
              <a:t>ankica.pojatina</a:t>
            </a:r>
            <a:r>
              <a:rPr lang="hr-HR" dirty="0">
                <a:solidFill>
                  <a:schemeClr val="tx1"/>
                </a:solidFill>
                <a:hlinkClick r:id="rId2"/>
              </a:rPr>
              <a:t>@</a:t>
            </a:r>
            <a:r>
              <a:rPr lang="hr-HR" dirty="0" err="1">
                <a:solidFill>
                  <a:schemeClr val="tx1"/>
                </a:solidFill>
                <a:hlinkClick r:id="rId2"/>
              </a:rPr>
              <a:t>zagreb.hr</a:t>
            </a:r>
            <a:r>
              <a:rPr lang="hr-HR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hr-HR" dirty="0" err="1">
                <a:solidFill>
                  <a:schemeClr val="tx1"/>
                </a:solidFill>
              </a:rPr>
              <a:t>Tel</a:t>
            </a:r>
            <a:r>
              <a:rPr lang="hr-HR" dirty="0">
                <a:solidFill>
                  <a:schemeClr val="tx1"/>
                </a:solidFill>
              </a:rPr>
              <a:t>: 01/658 - 5839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726510"/>
            <a:ext cx="6984793" cy="530790"/>
          </a:xfrm>
        </p:spPr>
        <p:txBody>
          <a:bodyPr>
            <a:normAutofit/>
          </a:bodyPr>
          <a:lstStyle/>
          <a:p>
            <a:pPr algn="ctr"/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SADRŽAJ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334" y="2151065"/>
            <a:ext cx="6984793" cy="3880773"/>
          </a:xfrm>
        </p:spPr>
        <p:txBody>
          <a:bodyPr>
            <a:normAutofit/>
          </a:bodyPr>
          <a:lstStyle/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sz="2800" b="1" dirty="0">
                <a:latin typeface="Times New Roman" pitchFamily="18" charset="0"/>
                <a:cs typeface="Times New Roman" pitchFamily="18" charset="0"/>
              </a:rPr>
              <a:t>1. Internetska aplikacija ROO</a:t>
            </a:r>
          </a:p>
          <a:p>
            <a:pPr>
              <a:buNone/>
            </a:pPr>
            <a:r>
              <a:rPr lang="hr-HR" sz="2800" b="1" dirty="0">
                <a:latin typeface="Times New Roman" pitchFamily="18" charset="0"/>
                <a:cs typeface="Times New Roman" pitchFamily="18" charset="0"/>
              </a:rPr>
              <a:t>2. Prijava u ROO</a:t>
            </a:r>
          </a:p>
          <a:p>
            <a:pPr>
              <a:buNone/>
            </a:pPr>
            <a:r>
              <a:rPr lang="hr-HR" sz="2800" b="1" dirty="0">
                <a:latin typeface="Times New Roman" pitchFamily="18" charset="0"/>
                <a:cs typeface="Times New Roman" pitchFamily="18" charset="0"/>
              </a:rPr>
              <a:t>3. Komunikacija </a:t>
            </a:r>
          </a:p>
          <a:p>
            <a:pPr>
              <a:buNone/>
            </a:pPr>
            <a:r>
              <a:rPr lang="hr-HR" sz="2800" b="1" dirty="0">
                <a:latin typeface="Times New Roman" pitchFamily="18" charset="0"/>
                <a:cs typeface="Times New Roman" pitchFamily="18" charset="0"/>
              </a:rPr>
              <a:t>4. Primjeri ispunjenih obrazaca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638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726510"/>
            <a:ext cx="6984793" cy="6641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hr-H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Internetska aplikacija ROO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334" y="1524000"/>
            <a:ext cx="6984793" cy="45173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r-HR" sz="2400" b="1" smtClean="0">
                <a:latin typeface="Times New Roman" pitchFamily="18" charset="0"/>
                <a:cs typeface="Times New Roman" pitchFamily="18" charset="0"/>
              </a:rPr>
              <a:t>Članak </a:t>
            </a:r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5. Pravilnika </a:t>
            </a:r>
          </a:p>
          <a:p>
            <a:pPr>
              <a:buNone/>
            </a:pPr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SADRŽAJ I NAČIN VOĐENJA Registra onečišćavanja okoliša </a:t>
            </a:r>
          </a:p>
          <a:p>
            <a:pPr>
              <a:buNone/>
            </a:pPr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- vodi i održava </a:t>
            </a:r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Ministarstvo gospodarstva i održivog razvoja, Zavod za zaštitu okoliša i prirode </a:t>
            </a:r>
            <a:endParaRPr lang="hr-HR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Članak 7. Pravilnika - za pristup i vođenje ROO koristi se elektronička programska oprema (aplikacija) koja omogućava unos, verifikaciju, pregled, analizu i razmjenu podataka pohranjenih u ROO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200" smtClean="0">
                <a:solidFill>
                  <a:schemeClr val="tx1"/>
                </a:solidFill>
              </a:rPr>
              <a:pPr/>
              <a:t>3</a:t>
            </a:fld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6" y="1200151"/>
            <a:ext cx="8286750" cy="471487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hr-HR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Prijava samo putem Internet-a</a:t>
            </a:r>
          </a:p>
          <a:p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u bazu ROO ulazi se preko portala </a:t>
            </a:r>
            <a:r>
              <a:rPr lang="hr-HR" sz="2400" b="1" dirty="0" smtClean="0">
                <a:latin typeface="Times New Roman" pitchFamily="18" charset="0"/>
                <a:cs typeface="Times New Roman" pitchFamily="18" charset="0"/>
              </a:rPr>
              <a:t>Ministarstva gospodarstva i održivog razvoja, </a:t>
            </a:r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Zavoda za zaštitu okoliša i prirode (ZZOP)   </a:t>
            </a:r>
            <a:r>
              <a:rPr lang="hr-HR" sz="2400" b="1" dirty="0">
                <a:latin typeface="Times New Roman" pitchFamily="18" charset="0"/>
                <a:cs typeface="Times New Roman" pitchFamily="18" charset="0"/>
                <a:hlinkClick r:id="rId2"/>
              </a:rPr>
              <a:t>www.haop.hr</a:t>
            </a:r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direktna poveznica na stranicu ROO – </a:t>
            </a:r>
            <a:r>
              <a:rPr lang="hr-HR" sz="2400" b="1" dirty="0">
                <a:latin typeface="Times New Roman" pitchFamily="18" charset="0"/>
                <a:cs typeface="Times New Roman" pitchFamily="18" charset="0"/>
                <a:hlinkClick r:id="rId3"/>
              </a:rPr>
              <a:t>http://roo.azo.hr</a:t>
            </a:r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hr-HR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Prijava putem dodijeljenog Korisničkog računa (KR) </a:t>
            </a:r>
          </a:p>
          <a:p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svi obveznici koji već posjeduju KR za ulaz u bazu koriste se tim KR-om </a:t>
            </a:r>
          </a:p>
          <a:p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ukoliko obveznik nema KR – potrebno je isti zatražiti od ZZOP-e, popunjavanjem za to pripremljenog </a:t>
            </a:r>
            <a:r>
              <a:rPr lang="hr-HR" sz="2400" b="1" u="sng" dirty="0">
                <a:latin typeface="Times New Roman" pitchFamily="18" charset="0"/>
                <a:cs typeface="Times New Roman" pitchFamily="18" charset="0"/>
              </a:rPr>
              <a:t>Zahtjeva</a:t>
            </a:r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b="1" dirty="0"/>
              <a:t>  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97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84" y="710660"/>
            <a:ext cx="6984793" cy="400050"/>
          </a:xfrm>
        </p:spPr>
        <p:txBody>
          <a:bodyPr>
            <a:normAutofit fontScale="90000"/>
          </a:bodyPr>
          <a:lstStyle/>
          <a:p>
            <a:pPr algn="ctr"/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KORISNIČKI RAČUN (KR)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334" y="2160590"/>
            <a:ext cx="6984793" cy="4078285"/>
          </a:xfrm>
        </p:spPr>
        <p:txBody>
          <a:bodyPr>
            <a:normAutofit fontScale="62500" lnSpcReduction="20000"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sz="2900" b="1" dirty="0">
                <a:latin typeface="Times New Roman" pitchFamily="18" charset="0"/>
                <a:cs typeface="Times New Roman" pitchFamily="18" charset="0"/>
              </a:rPr>
              <a:t>-  potrebno je popuniti zahtjev za otvaranjem novog korisničkog računa – </a:t>
            </a:r>
            <a:r>
              <a:rPr lang="hr-HR" sz="2900" b="1" u="sng" dirty="0">
                <a:latin typeface="Times New Roman" pitchFamily="18" charset="0"/>
                <a:cs typeface="Times New Roman" pitchFamily="18" charset="0"/>
              </a:rPr>
              <a:t>Zahtjev za dodjelu korisničkog računa za obveznika</a:t>
            </a:r>
          </a:p>
          <a:p>
            <a:pPr marL="0" indent="0">
              <a:buNone/>
            </a:pPr>
            <a:r>
              <a:rPr lang="hr-HR" sz="2900" b="1" dirty="0">
                <a:latin typeface="Times New Roman" pitchFamily="18" charset="0"/>
                <a:cs typeface="Times New Roman" pitchFamily="18" charset="0"/>
              </a:rPr>
              <a:t> – prije popunjavanja Zahtjeva potrebno je:</a:t>
            </a:r>
          </a:p>
          <a:p>
            <a:pPr marL="0" indent="0">
              <a:buNone/>
            </a:pPr>
            <a:r>
              <a:rPr lang="hr-HR" sz="2900" b="1" dirty="0">
                <a:latin typeface="Times New Roman" pitchFamily="18" charset="0"/>
                <a:cs typeface="Times New Roman" pitchFamily="18" charset="0"/>
              </a:rPr>
              <a:t>-  odabrati tip korisnika </a:t>
            </a:r>
          </a:p>
          <a:p>
            <a:pPr>
              <a:buFontTx/>
              <a:buChar char="-"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6" name="Picture 2" descr="C:\Users\apojatina\Desktop\RADIONICA 2018\Priprema za radionicu\OZO\zahtjev za dodjelu KR.png"/>
          <p:cNvPicPr>
            <a:picLocks noChangeAspect="1" noChangeArrowheads="1"/>
          </p:cNvPicPr>
          <p:nvPr/>
        </p:nvPicPr>
        <p:blipFill>
          <a:blip r:embed="rId2">
            <a:lum bright="-3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68" y="1409700"/>
            <a:ext cx="7056119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ight Arrow 5"/>
          <p:cNvSpPr/>
          <p:nvPr/>
        </p:nvSpPr>
        <p:spPr>
          <a:xfrm rot="9648299">
            <a:off x="2181933" y="1243125"/>
            <a:ext cx="785253" cy="33315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3226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726510"/>
            <a:ext cx="6984793" cy="502215"/>
          </a:xfrm>
        </p:spPr>
        <p:txBody>
          <a:bodyPr>
            <a:normAutofit/>
          </a:bodyPr>
          <a:lstStyle/>
          <a:p>
            <a:pPr algn="ctr"/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TIP KORISNIKA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43025"/>
            <a:ext cx="7686675" cy="469833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hr-HR" b="1" dirty="0">
                <a:latin typeface="Times New Roman" pitchFamily="18" charset="0"/>
                <a:cs typeface="Times New Roman" pitchFamily="18" charset="0"/>
              </a:rPr>
              <a:t>Na raspolaganju su 2 tipa korisnika  (nema više 3. tipa !) - </a:t>
            </a:r>
          </a:p>
          <a:p>
            <a:pPr algn="ctr">
              <a:buNone/>
            </a:pPr>
            <a:r>
              <a:rPr lang="hr-HR" b="1" dirty="0">
                <a:latin typeface="Times New Roman" pitchFamily="18" charset="0"/>
                <a:cs typeface="Times New Roman" pitchFamily="18" charset="0"/>
              </a:rPr>
              <a:t> Korisničkih računa (KR)</a:t>
            </a:r>
          </a:p>
          <a:p>
            <a:r>
              <a:rPr lang="hr-HR" b="1" dirty="0">
                <a:latin typeface="Times New Roman" pitchFamily="18" charset="0"/>
                <a:cs typeface="Times New Roman" pitchFamily="18" charset="0"/>
              </a:rPr>
              <a:t>Tip korisnika: </a:t>
            </a:r>
          </a:p>
          <a:p>
            <a:pPr marL="0" indent="0">
              <a:buNone/>
            </a:pPr>
            <a:r>
              <a:rPr lang="hr-HR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hr-H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Tip 1.  za operatera </a:t>
            </a:r>
          </a:p>
          <a:p>
            <a:pPr marL="0" indent="0">
              <a:buNone/>
            </a:pPr>
            <a:r>
              <a:rPr lang="hr-HR" b="1" dirty="0">
                <a:latin typeface="Times New Roman" pitchFamily="18" charset="0"/>
                <a:cs typeface="Times New Roman" pitchFamily="18" charset="0"/>
              </a:rPr>
              <a:t>U zahtjevu operater popunjava: Opći podaci i Podaci o operateru</a:t>
            </a:r>
          </a:p>
          <a:p>
            <a:pPr marL="0" indent="0">
              <a:buNone/>
            </a:pPr>
            <a:r>
              <a:rPr lang="hr-HR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hr-H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Tip 2. za organizacijsku jedinicu (OJ)</a:t>
            </a:r>
          </a:p>
          <a:p>
            <a:pPr marL="0" indent="0">
              <a:buNone/>
            </a:pPr>
            <a:r>
              <a:rPr lang="hr-HR" b="1" dirty="0">
                <a:latin typeface="Times New Roman" pitchFamily="18" charset="0"/>
                <a:cs typeface="Times New Roman" pitchFamily="18" charset="0"/>
              </a:rPr>
              <a:t>U zahtjevu odgovorna osoba OJ-e popunjava: Opći podaci, Podaci o operateru i Podaci o organizacijskoj jedinici </a:t>
            </a:r>
          </a:p>
          <a:p>
            <a:pPr marL="0" indent="0">
              <a:buNone/>
            </a:pPr>
            <a:r>
              <a:rPr lang="hr-HR" b="1" dirty="0">
                <a:latin typeface="Times New Roman" pitchFamily="18" charset="0"/>
                <a:cs typeface="Times New Roman" pitchFamily="18" charset="0"/>
              </a:rPr>
              <a:t>– u aplikaciji Zahtjeva postoji mogućnost da se podaci o operateru, unosom podatka za OIB - preuzmu iz Sustava za upravljanje matičnim podacima - klikom na gumb </a:t>
            </a:r>
          </a:p>
          <a:p>
            <a:r>
              <a:rPr lang="hr-HR" b="1" dirty="0">
                <a:latin typeface="Times New Roman" pitchFamily="18" charset="0"/>
                <a:cs typeface="Times New Roman" pitchFamily="18" charset="0"/>
              </a:rPr>
              <a:t>popunjeni zahtjev se pošalje (direktna poveznica)</a:t>
            </a:r>
          </a:p>
          <a:p>
            <a:pPr>
              <a:buFontTx/>
              <a:buChar char="-"/>
            </a:pPr>
            <a:endParaRPr lang="hr-HR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hr-HR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r-HR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hr-HR" b="1" dirty="0">
              <a:latin typeface="Times New Roman" pitchFamily="18" charset="0"/>
              <a:cs typeface="Times New Roman" pitchFamily="18" charset="0"/>
            </a:endParaRPr>
          </a:p>
          <a:p>
            <a:endParaRPr lang="hr-H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5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726510"/>
            <a:ext cx="6984793" cy="464115"/>
          </a:xfrm>
        </p:spPr>
        <p:txBody>
          <a:bodyPr>
            <a:normAutofit/>
          </a:bodyPr>
          <a:lstStyle/>
          <a:p>
            <a:pPr algn="r"/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KORISNIČKI RAČUN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334" y="1219200"/>
            <a:ext cx="6984793" cy="48221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hr-HR" sz="2000" b="1" dirty="0">
                <a:latin typeface="Times New Roman" pitchFamily="18" charset="0"/>
                <a:cs typeface="Times New Roman" pitchFamily="18" charset="0"/>
              </a:rPr>
              <a:t>po odobrenju Zahtjeva </a:t>
            </a:r>
          </a:p>
          <a:p>
            <a:r>
              <a:rPr lang="hr-HR" sz="2000" b="1" dirty="0">
                <a:latin typeface="Times New Roman" pitchFamily="18" charset="0"/>
                <a:cs typeface="Times New Roman" pitchFamily="18" charset="0"/>
              </a:rPr>
              <a:t>KORISNIČKI RAČUN bit će dostavljen na e-mail adresu obveznika </a:t>
            </a:r>
          </a:p>
          <a:p>
            <a:pPr algn="ctr">
              <a:buNone/>
            </a:pPr>
            <a:r>
              <a:rPr lang="hr-HR" sz="2000" b="1" u="sng" dirty="0">
                <a:latin typeface="Times New Roman" pitchFamily="18" charset="0"/>
                <a:cs typeface="Times New Roman" pitchFamily="18" charset="0"/>
              </a:rPr>
              <a:t>KORISNIČKI  RAČUN (KR)</a:t>
            </a:r>
          </a:p>
          <a:p>
            <a:pPr algn="ctr">
              <a:buNone/>
            </a:pPr>
            <a:r>
              <a:rPr lang="hr-HR" sz="2000" b="1" u="sng" dirty="0">
                <a:latin typeface="Times New Roman" pitchFamily="18" charset="0"/>
                <a:cs typeface="Times New Roman" pitchFamily="18" charset="0"/>
              </a:rPr>
              <a:t> korisničko ime (</a:t>
            </a:r>
            <a:r>
              <a:rPr lang="hr-HR" sz="2000" b="1" u="sng" dirty="0" err="1">
                <a:latin typeface="Times New Roman" pitchFamily="18" charset="0"/>
                <a:cs typeface="Times New Roman" pitchFamily="18" charset="0"/>
              </a:rPr>
              <a:t>login</a:t>
            </a:r>
            <a:r>
              <a:rPr lang="hr-HR" sz="2000" b="1" u="sng" dirty="0">
                <a:latin typeface="Times New Roman" pitchFamily="18" charset="0"/>
                <a:cs typeface="Times New Roman" pitchFamily="18" charset="0"/>
              </a:rPr>
              <a:t>) + zaporka (</a:t>
            </a:r>
            <a:r>
              <a:rPr lang="hr-HR" sz="2000" b="1" u="sng" dirty="0" err="1">
                <a:latin typeface="Times New Roman" pitchFamily="18" charset="0"/>
                <a:cs typeface="Times New Roman" pitchFamily="18" charset="0"/>
              </a:rPr>
              <a:t>password</a:t>
            </a:r>
            <a:r>
              <a:rPr lang="hr-HR" sz="2000" b="1" u="sng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hr-HR" sz="2000" b="1" dirty="0">
                <a:latin typeface="Times New Roman" pitchFamily="18" charset="0"/>
                <a:cs typeface="Times New Roman" pitchFamily="18" charset="0"/>
              </a:rPr>
              <a:t> Upisuje se: </a:t>
            </a:r>
          </a:p>
          <a:p>
            <a:pPr marL="0" indent="0">
              <a:buNone/>
            </a:pPr>
            <a:r>
              <a:rPr lang="hr-HR" sz="2000" b="1" dirty="0">
                <a:latin typeface="Times New Roman" pitchFamily="18" charset="0"/>
                <a:cs typeface="Times New Roman" pitchFamily="18" charset="0"/>
              </a:rPr>
              <a:t>korisničko ime : korisnik11111 (bez razmaka)</a:t>
            </a:r>
          </a:p>
          <a:p>
            <a:pPr>
              <a:buNone/>
            </a:pPr>
            <a:r>
              <a:rPr lang="hr-HR" sz="2000" b="1" dirty="0">
                <a:latin typeface="Times New Roman" pitchFamily="18" charset="0"/>
                <a:cs typeface="Times New Roman" pitchFamily="18" charset="0"/>
              </a:rPr>
              <a:t>Zaporka: 5n7Be87j (koju obveznik može promijeniti!)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726510"/>
            <a:ext cx="6984793" cy="42601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334" y="1571626"/>
            <a:ext cx="6984793" cy="4469738"/>
          </a:xfrm>
        </p:spPr>
        <p:txBody>
          <a:bodyPr>
            <a:noAutofit/>
          </a:bodyPr>
          <a:lstStyle/>
          <a:p>
            <a:r>
              <a:rPr lang="hr-HR" sz="2000" b="1" dirty="0">
                <a:latin typeface="Times New Roman" pitchFamily="18" charset="0"/>
                <a:cs typeface="Times New Roman" pitchFamily="18" charset="0"/>
              </a:rPr>
              <a:t> kad smo ishodili KR ili imamo već dodijeljeni “stari” KR možemo se prijaviti u bazu ROO i započeti s unosom podataka u bazu ROO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49" y="2724151"/>
            <a:ext cx="9039225" cy="474345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50334" y="723900"/>
            <a:ext cx="6984793" cy="4286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400" b="1">
                <a:latin typeface="Times New Roman" pitchFamily="18" charset="0"/>
                <a:cs typeface="Times New Roman" pitchFamily="18" charset="0"/>
              </a:rPr>
              <a:t>2. Prijava u ROO </a:t>
            </a:r>
            <a:endParaRPr lang="hr-H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50334" y="723900"/>
            <a:ext cx="6984793" cy="4953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400" b="1" dirty="0">
                <a:latin typeface="Times New Roman" pitchFamily="18" charset="0"/>
                <a:cs typeface="Times New Roman" pitchFamily="18" charset="0"/>
              </a:rPr>
              <a:t>2. Prijava u ROO </a:t>
            </a:r>
          </a:p>
        </p:txBody>
      </p:sp>
      <p:sp>
        <p:nvSpPr>
          <p:cNvPr id="9" name="Down Arrow 8"/>
          <p:cNvSpPr/>
          <p:nvPr/>
        </p:nvSpPr>
        <p:spPr>
          <a:xfrm rot="4881720">
            <a:off x="1840342" y="4234002"/>
            <a:ext cx="457200" cy="73435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Down Arrow 9"/>
          <p:cNvSpPr/>
          <p:nvPr/>
        </p:nvSpPr>
        <p:spPr>
          <a:xfrm rot="5400000">
            <a:off x="8439794" y="2682674"/>
            <a:ext cx="457200" cy="787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535127" y="2943225"/>
            <a:ext cx="608748" cy="2762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800" dirty="0"/>
              <a:t>Prijavite se </a:t>
            </a:r>
          </a:p>
        </p:txBody>
      </p:sp>
    </p:spTree>
    <p:extLst>
      <p:ext uri="{BB962C8B-B14F-4D97-AF65-F5344CB8AC3E}">
        <p14:creationId xmlns:p14="http://schemas.microsoft.com/office/powerpoint/2010/main" val="111533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726510"/>
            <a:ext cx="6984793" cy="540315"/>
          </a:xfrm>
        </p:spPr>
        <p:txBody>
          <a:bodyPr>
            <a:normAutofit/>
          </a:bodyPr>
          <a:lstStyle/>
          <a:p>
            <a:pPr algn="r"/>
            <a:r>
              <a:rPr lang="hr-HR" sz="2000" b="1" dirty="0">
                <a:latin typeface="Times New Roman" pitchFamily="18" charset="0"/>
                <a:cs typeface="Times New Roman" pitchFamily="18" charset="0"/>
              </a:rPr>
              <a:t>Prijava za rad u aplikaciji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334" y="1238250"/>
            <a:ext cx="6984793" cy="4803113"/>
          </a:xfrm>
        </p:spPr>
        <p:txBody>
          <a:bodyPr/>
          <a:lstStyle/>
          <a:p>
            <a:r>
              <a:rPr lang="hr-HR" b="1" dirty="0">
                <a:latin typeface="Times New Roman" pitchFamily="18" charset="0"/>
                <a:cs typeface="Times New Roman" pitchFamily="18" charset="0"/>
              </a:rPr>
              <a:t>unosimo Korisničko ime i zaporku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2875"/>
                    </a14:imgEffect>
                    <a14:imgEffect>
                      <a14:saturation sat="70000"/>
                    </a14:imgEffect>
                    <a14:imgEffect>
                      <a14:brightnessContrast bright="22000" contrast="5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6" y="1657350"/>
            <a:ext cx="7848600" cy="4772025"/>
          </a:xfrm>
          <a:prstGeom prst="rect">
            <a:avLst/>
          </a:prstGeom>
          <a:solidFill>
            <a:schemeClr val="bg2">
              <a:alpha val="73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1523</TotalTime>
  <Words>748</Words>
  <Application>Microsoft Office PowerPoint</Application>
  <PresentationFormat>A4 Paper (210x297 mm)</PresentationFormat>
  <Paragraphs>128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Facet</vt:lpstr>
      <vt:lpstr>Prijava podataka u Registar onečišćavanja okoliša - Nova internetska aplikacija ROO    INTERNETSKA  APLIKACIJA ROO  </vt:lpstr>
      <vt:lpstr>SADRŽAJ</vt:lpstr>
      <vt:lpstr>1. Internetska aplikacija ROO</vt:lpstr>
      <vt:lpstr>PowerPoint Presentation</vt:lpstr>
      <vt:lpstr>KORISNIČKI RAČUN (KR) </vt:lpstr>
      <vt:lpstr>TIP KORISNIKA</vt:lpstr>
      <vt:lpstr>KORISNIČKI RAČUN </vt:lpstr>
      <vt:lpstr>PowerPoint Presentation</vt:lpstr>
      <vt:lpstr>Prijava za rad u aplikaciji </vt:lpstr>
      <vt:lpstr>3. Komunikacija </vt:lpstr>
      <vt:lpstr>4. Primjeri ispunjavanja obrazaca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Silvia Ilijanić</dc:creator>
  <cp:lastModifiedBy>Tamara Tomić</cp:lastModifiedBy>
  <cp:revision>76</cp:revision>
  <cp:lastPrinted>2018-02-16T10:38:41Z</cp:lastPrinted>
  <dcterms:created xsi:type="dcterms:W3CDTF">2014-09-12T02:18:09Z</dcterms:created>
  <dcterms:modified xsi:type="dcterms:W3CDTF">2021-03-12T14:17:34Z</dcterms:modified>
</cp:coreProperties>
</file>